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8.xml" ContentType="application/vnd.openxmlformats-officedocument.presentationml.tags+xml"/>
  <Override PartName="/ppt/notesSlides/notesSlide44.xml" ContentType="application/vnd.openxmlformats-officedocument.presentationml.notesSlide+xml"/>
  <Override PartName="/ppt/tags/tag39.xml" ContentType="application/vnd.openxmlformats-officedocument.presentationml.tags+xml"/>
  <Override PartName="/ppt/notesSlides/notesSlide4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5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5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5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6"/>
  </p:notesMasterIdLst>
  <p:handoutMasterIdLst>
    <p:handoutMasterId r:id="rId77"/>
  </p:handoutMasterIdLst>
  <p:sldIdLst>
    <p:sldId id="302" r:id="rId2"/>
    <p:sldId id="256" r:id="rId3"/>
    <p:sldId id="345" r:id="rId4"/>
    <p:sldId id="266" r:id="rId5"/>
    <p:sldId id="309" r:id="rId6"/>
    <p:sldId id="306" r:id="rId7"/>
    <p:sldId id="409" r:id="rId8"/>
    <p:sldId id="413" r:id="rId9"/>
    <p:sldId id="310" r:id="rId10"/>
    <p:sldId id="263" r:id="rId11"/>
    <p:sldId id="312" r:id="rId12"/>
    <p:sldId id="311" r:id="rId13"/>
    <p:sldId id="265" r:id="rId14"/>
    <p:sldId id="313" r:id="rId15"/>
    <p:sldId id="346" r:id="rId16"/>
    <p:sldId id="287" r:id="rId17"/>
    <p:sldId id="292" r:id="rId18"/>
    <p:sldId id="268" r:id="rId19"/>
    <p:sldId id="269" r:id="rId20"/>
    <p:sldId id="270" r:id="rId21"/>
    <p:sldId id="271" r:id="rId22"/>
    <p:sldId id="316" r:id="rId23"/>
    <p:sldId id="272" r:id="rId24"/>
    <p:sldId id="317" r:id="rId25"/>
    <p:sldId id="348" r:id="rId26"/>
    <p:sldId id="418" r:id="rId27"/>
    <p:sldId id="314" r:id="rId28"/>
    <p:sldId id="274" r:id="rId29"/>
    <p:sldId id="315" r:id="rId30"/>
    <p:sldId id="275" r:id="rId31"/>
    <p:sldId id="276" r:id="rId32"/>
    <p:sldId id="297" r:id="rId33"/>
    <p:sldId id="299" r:id="rId34"/>
    <p:sldId id="294" r:id="rId35"/>
    <p:sldId id="295" r:id="rId36"/>
    <p:sldId id="296" r:id="rId37"/>
    <p:sldId id="415" r:id="rId38"/>
    <p:sldId id="344" r:id="rId39"/>
    <p:sldId id="347" r:id="rId40"/>
    <p:sldId id="319" r:id="rId41"/>
    <p:sldId id="320" r:id="rId42"/>
    <p:sldId id="412" r:id="rId43"/>
    <p:sldId id="411" r:id="rId44"/>
    <p:sldId id="414" r:id="rId45"/>
    <p:sldId id="322" r:id="rId46"/>
    <p:sldId id="323" r:id="rId47"/>
    <p:sldId id="324" r:id="rId48"/>
    <p:sldId id="325" r:id="rId49"/>
    <p:sldId id="326" r:id="rId50"/>
    <p:sldId id="417" r:id="rId51"/>
    <p:sldId id="327" r:id="rId52"/>
    <p:sldId id="416"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419" r:id="rId68"/>
    <p:sldId id="359" r:id="rId69"/>
    <p:sldId id="360" r:id="rId70"/>
    <p:sldId id="361" r:id="rId71"/>
    <p:sldId id="408" r:id="rId72"/>
    <p:sldId id="362" r:id="rId73"/>
    <p:sldId id="363" r:id="rId74"/>
    <p:sldId id="406" r:id="rId75"/>
  </p:sldIdLst>
  <p:sldSz cx="12192000" cy="6858000"/>
  <p:notesSz cx="7302500" cy="9588500"/>
  <p:custDataLst>
    <p:tags r:id="rId78"/>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2" autoAdjust="0"/>
    <p:restoredTop sz="85240" autoAdjust="0"/>
  </p:normalViewPr>
  <p:slideViewPr>
    <p:cSldViewPr>
      <p:cViewPr varScale="1">
        <p:scale>
          <a:sx n="189" d="100"/>
          <a:sy n="189" d="100"/>
        </p:scale>
        <p:origin x="164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endParaRPr lang="en-US" dirty="0"/>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p>
          <a:p>
            <a:endParaRPr lang="en-US" baseline="0"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 Lavender = unobserved.  (</a:t>
            </a:r>
            <a:r>
              <a:rPr lang="en-US" baseline="0" dirty="0"/>
              <a:t>Lavender – claims to be paid out.</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Yellow = observed. </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135516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sym typeface="Wingdings"/>
            </a:endParaRPr>
          </a:p>
          <a:p>
            <a:r>
              <a:rPr lang="en-US" baseline="0" dirty="0">
                <a:sym typeface="Wingdings"/>
              </a:rPr>
              <a:t>For X _||_ Y | Z</a:t>
            </a:r>
          </a:p>
          <a:p>
            <a:r>
              <a:rPr lang="en-US" baseline="0" dirty="0">
                <a:sym typeface="Wingdings"/>
              </a:rPr>
              <a:t>for all </a:t>
            </a:r>
            <a:r>
              <a:rPr lang="en-US" baseline="0" dirty="0" err="1">
                <a:sym typeface="Wingdings"/>
              </a:rPr>
              <a:t>x,y,z</a:t>
            </a:r>
            <a:r>
              <a:rPr lang="en-US" baseline="0" dirty="0">
                <a:sym typeface="Wingdings"/>
              </a:rPr>
              <a:t>: P(x | z, y) = P(x| z)</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p(x1, x2) = Product_{</a:t>
            </a:r>
            <a:r>
              <a:rPr lang="en-US" dirty="0" err="1"/>
              <a:t>i</a:t>
            </a:r>
            <a:r>
              <a:rPr lang="en-US" dirty="0"/>
              <a:t>=1}^N p(</a:t>
            </a:r>
            <a:r>
              <a:rPr lang="en-US" dirty="0" err="1"/>
              <a:t>x_i</a:t>
            </a:r>
            <a:r>
              <a:rPr lang="en-US" dirty="0"/>
              <a:t> | parents(</a:t>
            </a:r>
            <a:r>
              <a:rPr lang="en-US" dirty="0" err="1"/>
              <a:t>x_i</a:t>
            </a:r>
            <a:r>
              <a:rPr lang="en-US" dirty="0"/>
              <a:t>))</a:t>
            </a:r>
          </a:p>
          <a:p>
            <a:endParaRPr lang="en-US" dirty="0"/>
          </a:p>
          <a:p>
            <a:r>
              <a:rPr lang="en-US" dirty="0"/>
              <a:t>P(+r) * P(-t|+r) = ¼ * ¼ = 1/16.</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31</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think through what probability tables we would need for our alarm network.  For each variable we need to construct a local condition probability table of that variable, given its parents.</a:t>
            </a:r>
            <a:br>
              <a:rPr lang="en-US" dirty="0"/>
            </a:br>
            <a:r>
              <a:rPr lang="en-US" dirty="0"/>
              <a:t>WRITE OUT PROBABILITIES ABOVE EACH VARIABLE</a:t>
            </a:r>
          </a:p>
          <a:p>
            <a:endParaRPr lang="en-US" dirty="0"/>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37</a:t>
            </a:fld>
            <a:endParaRPr lang="en-US"/>
          </a:p>
        </p:txBody>
      </p:sp>
    </p:spTree>
    <p:extLst>
      <p:ext uri="{BB962C8B-B14F-4D97-AF65-F5344CB8AC3E}">
        <p14:creationId xmlns:p14="http://schemas.microsoft.com/office/powerpoint/2010/main" val="221384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38</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41</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36701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43</a:t>
            </a:fld>
            <a:endParaRPr lang="en-US"/>
          </a:p>
        </p:txBody>
      </p:sp>
    </p:spTree>
    <p:extLst>
      <p:ext uri="{BB962C8B-B14F-4D97-AF65-F5344CB8AC3E}">
        <p14:creationId xmlns:p14="http://schemas.microsoft.com/office/powerpoint/2010/main" val="2988891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3847919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baseline="0" dirty="0"/>
          </a:p>
          <a:p>
            <a:r>
              <a:rPr lang="en-US" baseline="0" dirty="0"/>
              <a:t>Write the </a:t>
            </a:r>
            <a:r>
              <a:rPr lang="en-US" baseline="0" dirty="0" err="1"/>
              <a:t>bayesnet</a:t>
            </a:r>
            <a:r>
              <a:rPr lang="en-US" baseline="0" dirty="0"/>
              <a:t> in the upper right corner.  Ask X _||_ Z</a:t>
            </a:r>
          </a:p>
          <a:p>
            <a:endParaRPr lang="en-US" baseline="0" dirty="0"/>
          </a:p>
          <a:p>
            <a:r>
              <a:rPr lang="en-US" baseline="0" dirty="0"/>
              <a:t>If we know X then we also know Z.</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48</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p>
          <a:p>
            <a:endParaRPr lang="en-US" baseline="0" dirty="0"/>
          </a:p>
          <a:p>
            <a:r>
              <a:rPr lang="en-US" dirty="0"/>
              <a:t>X _||_Z | Y  </a:t>
            </a:r>
          </a:p>
          <a:p>
            <a:r>
              <a:rPr lang="en-US" dirty="0"/>
              <a:t>Z _||_ X | Y</a:t>
            </a:r>
          </a:p>
          <a:p>
            <a:r>
              <a:rPr lang="en-US" dirty="0"/>
              <a:t>p(z | x, y ) = p(</a:t>
            </a:r>
            <a:r>
              <a:rPr lang="en-US" dirty="0" err="1"/>
              <a:t>z|y</a:t>
            </a:r>
            <a:r>
              <a:rPr lang="en-US" dirty="0"/>
              <a:t>)</a:t>
            </a:r>
          </a:p>
          <a:p>
            <a:r>
              <a:rPr lang="en-US" dirty="0"/>
              <a:t>Can we show that this will always be true given this Bayes Net? </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49</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50</a:t>
            </a:fld>
            <a:endParaRPr lang="en-US"/>
          </a:p>
        </p:txBody>
      </p:sp>
    </p:spTree>
    <p:extLst>
      <p:ext uri="{BB962C8B-B14F-4D97-AF65-F5344CB8AC3E}">
        <p14:creationId xmlns:p14="http://schemas.microsoft.com/office/powerpoint/2010/main" val="1984280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Write the </a:t>
            </a:r>
            <a:r>
              <a:rPr lang="en-US" baseline="0" dirty="0" err="1"/>
              <a:t>bayesnet</a:t>
            </a:r>
            <a:r>
              <a:rPr lang="en-US" baseline="0" dirty="0"/>
              <a:t> in the upper right corner.  Ask X _||_ Z </a:t>
            </a:r>
          </a:p>
          <a:p>
            <a:endParaRPr lang="en-US" baseline="0" dirty="0"/>
          </a:p>
          <a:p>
            <a:r>
              <a:rPr lang="en-US" baseline="0" dirty="0"/>
              <a:t>If we know X then we also know Z.</a:t>
            </a:r>
            <a:endParaRPr lang="en-US" dirty="0"/>
          </a:p>
          <a:p>
            <a:r>
              <a:rPr lang="en-US" dirty="0"/>
              <a:t>Deterministic.</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51</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X_||_Z | Y ?</a:t>
            </a:r>
          </a:p>
          <a:p>
            <a:r>
              <a:rPr lang="en-US" dirty="0"/>
              <a:t>is p(</a:t>
            </a:r>
            <a:r>
              <a:rPr lang="en-US" dirty="0" err="1"/>
              <a:t>z|x,y</a:t>
            </a:r>
            <a:r>
              <a:rPr lang="en-US" dirty="0"/>
              <a:t>) = p(</a:t>
            </a:r>
            <a:r>
              <a:rPr lang="en-US" dirty="0" err="1"/>
              <a:t>z|y</a:t>
            </a:r>
            <a:r>
              <a:rPr lang="en-US" dirty="0"/>
              <a:t>) ?</a:t>
            </a:r>
          </a:p>
          <a:p>
            <a:endParaRPr lang="en-US" dirty="0"/>
          </a:p>
          <a:p>
            <a:r>
              <a:rPr lang="en-US" dirty="0"/>
              <a:t>Substitute the </a:t>
            </a:r>
            <a:r>
              <a:rPr lang="en-US" dirty="0" err="1"/>
              <a:t>Bayesnet</a:t>
            </a:r>
            <a:r>
              <a:rPr lang="en-US" dirty="0"/>
              <a:t> into the numerator, cancel terms.</a:t>
            </a:r>
          </a:p>
        </p:txBody>
      </p:sp>
      <p:sp>
        <p:nvSpPr>
          <p:cNvPr id="4" name="Slide Number Placeholder 3"/>
          <p:cNvSpPr>
            <a:spLocks noGrp="1"/>
          </p:cNvSpPr>
          <p:nvPr>
            <p:ph type="sldNum" sz="quarter" idx="5"/>
          </p:nvPr>
        </p:nvSpPr>
        <p:spPr/>
        <p:txBody>
          <a:bodyPr/>
          <a:lstStyle/>
          <a:p>
            <a:fld id="{CD7DE18D-B477-5540-A418-45080CBABEBE}" type="slidenum">
              <a:rPr lang="en-US" smtClean="0"/>
              <a:pPr/>
              <a:t>52</a:t>
            </a:fld>
            <a:endParaRPr lang="en-US"/>
          </a:p>
        </p:txBody>
      </p:sp>
    </p:spTree>
    <p:extLst>
      <p:ext uri="{BB962C8B-B14F-4D97-AF65-F5344CB8AC3E}">
        <p14:creationId xmlns:p14="http://schemas.microsoft.com/office/powerpoint/2010/main" val="971376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53</a:t>
            </a:fld>
            <a:endParaRPr lang="en-US"/>
          </a:p>
        </p:txBody>
      </p:sp>
    </p:spTree>
    <p:extLst>
      <p:ext uri="{BB962C8B-B14F-4D97-AF65-F5344CB8AC3E}">
        <p14:creationId xmlns:p14="http://schemas.microsoft.com/office/powerpoint/2010/main" val="1734329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Draw the </a:t>
            </a:r>
            <a:r>
              <a:rPr lang="en-US" dirty="0" err="1"/>
              <a:t>BayesNet</a:t>
            </a:r>
            <a:r>
              <a:rPr lang="en-US" dirty="0"/>
              <a:t>.  Write X_||_Y for the first question.  Write X_||_Y|Z</a:t>
            </a:r>
          </a:p>
          <a:p>
            <a:endParaRPr lang="en-US" dirty="0"/>
          </a:p>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54</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CD7DE18D-B477-5540-A418-45080CBABEBE}" type="slidenum">
              <a:rPr lang="en-US" smtClean="0"/>
              <a:pPr/>
              <a:t>56</a:t>
            </a:fld>
            <a:endParaRPr lang="en-US"/>
          </a:p>
        </p:txBody>
      </p:sp>
    </p:spTree>
    <p:extLst>
      <p:ext uri="{BB962C8B-B14F-4D97-AF65-F5344CB8AC3E}">
        <p14:creationId xmlns:p14="http://schemas.microsoft.com/office/powerpoint/2010/main" val="706935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58</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59</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60</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61</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extLst>
      <p:ext uri="{BB962C8B-B14F-4D97-AF65-F5344CB8AC3E}">
        <p14:creationId xmlns:p14="http://schemas.microsoft.com/office/powerpoint/2010/main" val="157591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68</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69</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70</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baseline="0" dirty="0"/>
          </a:p>
          <a:p>
            <a:r>
              <a:rPr lang="en-US" baseline="0" dirty="0"/>
              <a:t>What’s wrong with this?  We have a nice compact rep with the BN.  But we then build this full joint in the sum.   This gets very expensive.  It’s exponential in the number of non-evidence variables.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Blue + Lavender = unobserved.  (</a:t>
            </a:r>
            <a:r>
              <a:rPr lang="en-US" baseline="0" dirty="0"/>
              <a:t>Lavender – claims to be paid out.</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Yellow = observed.  12</a:t>
            </a:r>
            <a:r>
              <a:rPr lang="en-US" baseline="0" dirty="0"/>
              <a:t> of those, so 2^12 items to compute. 2^12 = 4,096 Too big for a simple query like this.</a:t>
            </a:r>
          </a:p>
          <a:p>
            <a:endParaRPr lang="en-US" baseline="0"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72</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73</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74</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25999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21818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3.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2.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5.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7.xml"/><Relationship Id="rId10" Type="http://schemas.openxmlformats.org/officeDocument/2006/relationships/image" Target="../media/image56.png"/><Relationship Id="rId4" Type="http://schemas.openxmlformats.org/officeDocument/2006/relationships/tags" Target="../tags/tag36.xml"/><Relationship Id="rId9"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2.xml"/><Relationship Id="rId7" Type="http://schemas.openxmlformats.org/officeDocument/2006/relationships/image" Target="../media/image6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46.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3.xml"/><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68.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48.xml"/><Relationship Id="rId7" Type="http://schemas.openxmlformats.org/officeDocument/2006/relationships/image" Target="../media/image6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notesSlide" Target="../notesSlides/notesSlide49.xml"/><Relationship Id="rId11" Type="http://schemas.openxmlformats.org/officeDocument/2006/relationships/image" Target="../media/image68.png"/><Relationship Id="rId5" Type="http://schemas.openxmlformats.org/officeDocument/2006/relationships/slideLayout" Target="../slideLayouts/slideLayout2.xml"/><Relationship Id="rId10" Type="http://schemas.openxmlformats.org/officeDocument/2006/relationships/image" Target="../media/image67.png"/><Relationship Id="rId4" Type="http://schemas.openxmlformats.org/officeDocument/2006/relationships/tags" Target="../tags/tag49.xml"/><Relationship Id="rId9"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4.xml"/><Relationship Id="rId7" Type="http://schemas.openxmlformats.org/officeDocument/2006/relationships/image" Target="../media/image8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9.png"/><Relationship Id="rId5" Type="http://schemas.openxmlformats.org/officeDocument/2006/relationships/notesSlide" Target="../notesSlides/notesSlide54.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7.xml"/><Relationship Id="rId7" Type="http://schemas.openxmlformats.org/officeDocument/2006/relationships/notesSlide" Target="../notesSlides/notesSlide55.xml"/><Relationship Id="rId12" Type="http://schemas.openxmlformats.org/officeDocument/2006/relationships/image" Target="../media/image87.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9.xml"/><Relationship Id="rId10" Type="http://schemas.openxmlformats.org/officeDocument/2006/relationships/image" Target="../media/image85.png"/><Relationship Id="rId4" Type="http://schemas.openxmlformats.org/officeDocument/2006/relationships/tags" Target="../tags/tag58.xml"/><Relationship Id="rId9"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90.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57.xml"/></Relationships>
</file>

<file path=ppt/slides/_rels/slide69.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7.xml"/><Relationship Id="rId21" Type="http://schemas.openxmlformats.org/officeDocument/2006/relationships/image" Target="../media/image107.png"/><Relationship Id="rId7" Type="http://schemas.openxmlformats.org/officeDocument/2006/relationships/tags" Target="../tags/tag71.xml"/><Relationship Id="rId12" Type="http://schemas.openxmlformats.org/officeDocument/2006/relationships/notesSlide" Target="../notesSlides/notesSlide58.xml"/><Relationship Id="rId17" Type="http://schemas.openxmlformats.org/officeDocument/2006/relationships/image" Target="../media/image103.png"/><Relationship Id="rId2" Type="http://schemas.openxmlformats.org/officeDocument/2006/relationships/tags" Target="../tags/tag66.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9.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4.xml"/><Relationship Id="rId19" Type="http://schemas.openxmlformats.org/officeDocument/2006/relationships/image" Target="../media/image105.png"/><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image" Target="../media/image100.png"/><Relationship Id="rId22"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71.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2" name="Picture 2">
            <a:extLst>
              <a:ext uri="{FF2B5EF4-FFF2-40B4-BE49-F238E27FC236}">
                <a16:creationId xmlns:a16="http://schemas.microsoft.com/office/drawing/2014/main" id="{2DDF144F-118F-26EC-5501-E921B5011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785" y="1117600"/>
            <a:ext cx="8978429" cy="5778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
        <p:nvSpPr>
          <p:cNvPr id="3" name="Google Shape;295;p20">
            <a:extLst>
              <a:ext uri="{FF2B5EF4-FFF2-40B4-BE49-F238E27FC236}">
                <a16:creationId xmlns:a16="http://schemas.microsoft.com/office/drawing/2014/main" id="{5481A098-B2E8-54C2-3D39-7DF2FB15FBC9}"/>
              </a:ext>
            </a:extLst>
          </p:cNvPr>
          <p:cNvSpPr/>
          <p:nvPr/>
        </p:nvSpPr>
        <p:spPr>
          <a:xfrm>
            <a:off x="6858000" y="153111"/>
            <a:ext cx="4897580" cy="2133590"/>
          </a:xfrm>
          <a:prstGeom prst="wedgeRoundRectCallout">
            <a:avLst>
              <a:gd name="adj1" fmla="val 32571"/>
              <a:gd name="adj2" fmla="val 9177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HW9, HW10 due dates has been postponed. HW9 is now due 12/4 (after Thanksgiving).</a:t>
            </a:r>
            <a:br>
              <a:rPr lang="en-US" sz="2500" b="1" dirty="0">
                <a:solidFill>
                  <a:schemeClr val="dk1"/>
                </a:solidFill>
                <a:latin typeface="Open Sans"/>
                <a:ea typeface="Open Sans"/>
                <a:cs typeface="Open Sans"/>
                <a:sym typeface="Open Sans"/>
              </a:rPr>
            </a:br>
            <a:r>
              <a:rPr lang="en-US" sz="2500" b="1" dirty="0">
                <a:solidFill>
                  <a:schemeClr val="dk1"/>
                </a:solidFill>
                <a:latin typeface="Open Sans"/>
                <a:ea typeface="Open Sans"/>
                <a:cs typeface="Open Sans"/>
                <a:sym typeface="Open Sans"/>
              </a:rPr>
              <a:t>HW10 is now due 12/11 (final day of classes).</a:t>
            </a:r>
          </a:p>
        </p:txBody>
      </p:sp>
      <p:sp>
        <p:nvSpPr>
          <p:cNvPr id="4" name="Google Shape;295;p20">
            <a:extLst>
              <a:ext uri="{FF2B5EF4-FFF2-40B4-BE49-F238E27FC236}">
                <a16:creationId xmlns:a16="http://schemas.microsoft.com/office/drawing/2014/main" id="{C0246878-CEC5-FDFF-2B26-F9AA6F4630FA}"/>
              </a:ext>
            </a:extLst>
          </p:cNvPr>
          <p:cNvSpPr/>
          <p:nvPr/>
        </p:nvSpPr>
        <p:spPr>
          <a:xfrm>
            <a:off x="4953000" y="3142525"/>
            <a:ext cx="4897580" cy="1871309"/>
          </a:xfrm>
          <a:prstGeom prst="wedgeRoundRectCallout">
            <a:avLst>
              <a:gd name="adj1" fmla="val 63380"/>
              <a:gd name="adj2" fmla="val -1599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OH are canceled from Monday Nov 20 through Sunday Nov 26 for Thanksgiving break. Limited OH Dec 8-10.</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63971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279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solidFill>
                  <a:schemeClr val="bg1"/>
                </a:solidFill>
                <a:latin typeface="Calibri"/>
                <a:ea typeface="ＭＳ Ｐゴシック" pitchFamily="34" charset="-128"/>
                <a:cs typeface="Calibri"/>
              </a:rPr>
              <a:t>2</a:t>
            </a:r>
            <a:r>
              <a:rPr lang="en-US" sz="3200" baseline="30000" dirty="0">
                <a:solidFill>
                  <a:schemeClr val="bg1"/>
                </a:solidFill>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solidFill>
                  <a:schemeClr val="bg1"/>
                </a:solidFill>
                <a:latin typeface="Calibri"/>
                <a:ea typeface="ＭＳ Ｐゴシック" pitchFamily="34" charset="-128"/>
                <a:cs typeface="Calibri"/>
              </a:rPr>
              <a:t>O(N * 2</a:t>
            </a:r>
            <a:r>
              <a:rPr lang="en-US" sz="3200" baseline="30000" dirty="0">
                <a:solidFill>
                  <a:schemeClr val="bg1"/>
                </a:solidFill>
                <a:latin typeface="Calibri"/>
                <a:ea typeface="ＭＳ Ｐゴシック" pitchFamily="34" charset="-128"/>
                <a:cs typeface="Calibri"/>
              </a:rPr>
              <a:t>k+1</a:t>
            </a:r>
            <a:r>
              <a:rPr lang="en-US" sz="3200" dirty="0">
                <a:solidFill>
                  <a:schemeClr val="bg1"/>
                </a:solidFill>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4018534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k+1</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534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r>
              <a:rPr lang="en-US" sz="2400" dirty="0">
                <a:solidFill>
                  <a:schemeClr val="tx1"/>
                </a:solidFill>
              </a:rPr>
              <a:t>From the chain rule: P(X,Y,Z,W) = P(X) P(Y|X) P(Z|X,Y) P(W|X,Y,Z)</a:t>
            </a:r>
            <a:br>
              <a:rPr lang="en-US" sz="2400" dirty="0">
                <a:solidFill>
                  <a:schemeClr val="tx1"/>
                </a:solidFill>
              </a:rPr>
            </a:br>
            <a:r>
              <a:rPr lang="en-US" sz="2400" dirty="0">
                <a:solidFill>
                  <a:schemeClr val="tx1"/>
                </a:solidFill>
              </a:rPr>
              <a:t>From the Bayes Net: P(X,Y,Z,W) = P(X) P(Y|X) P(Z|Y)    P(W|Z)</a:t>
            </a:r>
            <a:br>
              <a:rPr lang="en-US" sz="2400" dirty="0">
                <a:solidFill>
                  <a:schemeClr val="tx1"/>
                </a:solidFill>
              </a:rPr>
            </a:br>
            <a:r>
              <a:rPr lang="en-US" sz="2400" dirty="0">
                <a:solidFill>
                  <a:schemeClr val="tx1"/>
                </a:solidFill>
              </a:rPr>
              <a:t>Z _||_X|Y							W _||_X,Y|Z</a:t>
            </a:r>
            <a:br>
              <a:rPr lang="en-US" sz="2400" dirty="0">
                <a:solidFill>
                  <a:schemeClr val="tx1"/>
                </a:solidFill>
              </a:rPr>
            </a:br>
            <a:r>
              <a:rPr lang="en-US" sz="2400" dirty="0">
                <a:solidFill>
                  <a:schemeClr val="tx1"/>
                </a:solidFill>
              </a:rPr>
              <a:t>p(Z|X,Y) = P(Z|Y)						p(W|X,Y,Z = P(W|Z)</a:t>
            </a:r>
          </a:p>
          <a:p>
            <a:pPr marL="0" indent="0">
              <a:buNone/>
            </a:pP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475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559278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732722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marL="0" indent="0">
              <a:lnSpc>
                <a:spcPct val="80000"/>
              </a:lnSpc>
              <a:buNone/>
            </a:pPr>
            <a:endParaRPr lang="en-US" sz="2000" dirty="0">
              <a:latin typeface="Calibri"/>
              <a:ea typeface="ＭＳ Ｐゴシック" pitchFamily="34" charset="-128"/>
              <a:cs typeface="Calibri"/>
            </a:endParaRPr>
          </a:p>
        </p:txBody>
      </p:sp>
      <p:pic>
        <p:nvPicPr>
          <p:cNvPr id="18" name="Picture 17"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02042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a:lnSpc>
                <a:spcPct val="90000"/>
              </a:lnSpc>
            </a:pPr>
            <a:r>
              <a:rPr lang="en-US" sz="2400" dirty="0">
                <a:latin typeface="Calibri"/>
                <a:cs typeface="Calibri"/>
              </a:rPr>
              <a:t>Attempt 1: if two nodes are connected by an undirected path not blocked by a observed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 – wrap up</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185288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6B078D-FE37-8619-7B47-1E3E4DDA8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199" y="1117600"/>
            <a:ext cx="8009467" cy="5155080"/>
          </a:xfrm>
          <a:prstGeom prst="rect">
            <a:avLst/>
          </a:prstGeom>
          <a:noFill/>
          <a:extLst>
            <a:ext uri="{909E8E84-426E-40DD-AFC4-6F175D3DCCD1}">
              <a14:hiddenFill xmlns:a14="http://schemas.microsoft.com/office/drawing/2010/main">
                <a:solidFill>
                  <a:srgbClr val="FFFFFF"/>
                </a:solidFill>
              </a14:hiddenFill>
            </a:ext>
          </a:extLst>
        </p:spPr>
      </p:pic>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sp>
        <p:nvSpPr>
          <p:cNvPr id="2" name="TextBox 1">
            <a:extLst>
              <a:ext uri="{FF2B5EF4-FFF2-40B4-BE49-F238E27FC236}">
                <a16:creationId xmlns:a16="http://schemas.microsoft.com/office/drawing/2014/main" id="{640CD00A-BC0B-8E07-C8AF-699B1231D76B}"/>
              </a:ext>
            </a:extLst>
          </p:cNvPr>
          <p:cNvSpPr txBox="1"/>
          <p:nvPr/>
        </p:nvSpPr>
        <p:spPr>
          <a:xfrm>
            <a:off x="381000" y="6117709"/>
            <a:ext cx="5336717" cy="477054"/>
          </a:xfrm>
          <a:prstGeom prst="rect">
            <a:avLst/>
          </a:prstGeom>
          <a:noFill/>
        </p:spPr>
        <p:txBody>
          <a:bodyPr wrap="none" rtlCol="0">
            <a:spAutoFit/>
          </a:bodyPr>
          <a:lstStyle/>
          <a:p>
            <a:r>
              <a:rPr lang="en-US" sz="2500" dirty="0"/>
              <a:t>P(Accident | observed variables) = ?</a:t>
            </a:r>
          </a:p>
        </p:txBody>
      </p:sp>
    </p:spTree>
    <p:extLst>
      <p:ext uri="{BB962C8B-B14F-4D97-AF65-F5344CB8AC3E}">
        <p14:creationId xmlns:p14="http://schemas.microsoft.com/office/powerpoint/2010/main" val="15908169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
        <p:nvSpPr>
          <p:cNvPr id="3" name="Google Shape;295;p20">
            <a:extLst>
              <a:ext uri="{FF2B5EF4-FFF2-40B4-BE49-F238E27FC236}">
                <a16:creationId xmlns:a16="http://schemas.microsoft.com/office/drawing/2014/main" id="{880E76D7-8982-A95D-1317-CF6279C8FA49}"/>
              </a:ext>
            </a:extLst>
          </p:cNvPr>
          <p:cNvSpPr/>
          <p:nvPr/>
        </p:nvSpPr>
        <p:spPr>
          <a:xfrm>
            <a:off x="6629400" y="522010"/>
            <a:ext cx="4454353" cy="1153220"/>
          </a:xfrm>
          <a:prstGeom prst="wedgeRoundRectCallout">
            <a:avLst>
              <a:gd name="adj1" fmla="val 47582"/>
              <a:gd name="adj2" fmla="val 2031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Thank you for voting!!!</a:t>
            </a:r>
            <a:endParaRPr sz="2500" b="1" dirty="0">
              <a:solidFill>
                <a:schemeClr val="dk1"/>
              </a:solidFill>
              <a:latin typeface="Open Sans"/>
              <a:ea typeface="Open Sans"/>
              <a:cs typeface="Open Sans"/>
              <a:sym typeface="Open Sans"/>
            </a:endParaRPr>
          </a:p>
        </p:txBody>
      </p:sp>
      <p:sp>
        <p:nvSpPr>
          <p:cNvPr id="4" name="Google Shape;295;p20">
            <a:extLst>
              <a:ext uri="{FF2B5EF4-FFF2-40B4-BE49-F238E27FC236}">
                <a16:creationId xmlns:a16="http://schemas.microsoft.com/office/drawing/2014/main" id="{D5F883D6-90CA-6B45-B889-049614049C90}"/>
              </a:ext>
            </a:extLst>
          </p:cNvPr>
          <p:cNvSpPr/>
          <p:nvPr/>
        </p:nvSpPr>
        <p:spPr>
          <a:xfrm>
            <a:off x="5029200" y="2320852"/>
            <a:ext cx="4454353" cy="1153220"/>
          </a:xfrm>
          <a:prstGeom prst="wedgeRoundRectCallout">
            <a:avLst>
              <a:gd name="adj1" fmla="val 69670"/>
              <a:gd name="adj2" fmla="val 9175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We had an 80% participation rate in the extra credit assignment.</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67CD69C0-F909-3A03-B427-994DA0778E68}"/>
              </a:ext>
            </a:extLst>
          </p:cNvPr>
          <p:cNvSpPr/>
          <p:nvPr/>
        </p:nvSpPr>
        <p:spPr>
          <a:xfrm>
            <a:off x="4998334" y="4119694"/>
            <a:ext cx="4454353" cy="1153220"/>
          </a:xfrm>
          <a:prstGeom prst="wedgeRoundRectCallout">
            <a:avLst>
              <a:gd name="adj1" fmla="val 70450"/>
              <a:gd name="adj2" fmla="val -4675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8 years ago,</a:t>
            </a:r>
          </a:p>
          <a:p>
            <a:pPr lvl="0" algn="ctr"/>
            <a:r>
              <a:rPr lang="en-US" sz="2500" b="1" dirty="0">
                <a:solidFill>
                  <a:schemeClr val="dk1"/>
                </a:solidFill>
                <a:latin typeface="Open Sans"/>
                <a:ea typeface="Open Sans"/>
                <a:cs typeface="Open Sans"/>
                <a:sym typeface="Open Sans"/>
              </a:rPr>
              <a:t> only 20% of eligible Penn students voted.</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1435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57199</TotalTime>
  <Words>6741</Words>
  <Application>Microsoft Macintosh PowerPoint</Application>
  <PresentationFormat>Widescreen</PresentationFormat>
  <Paragraphs>1330</Paragraphs>
  <Slides>74</Slides>
  <Notes>62</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PowerPoint Presentation</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Example: Traffic II</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Size of a Bayes’ Net</vt:lpstr>
      <vt:lpstr>PowerPoint Presentation</vt:lpstr>
      <vt:lpstr>Conditional Independence</vt:lpstr>
      <vt:lpstr>Bayes Nets: Assumptions</vt:lpstr>
      <vt:lpstr>Chair Rule Simplifications</vt:lpstr>
      <vt:lpstr>Chair Rule Simplifications</vt:lpstr>
      <vt:lpstr>PowerPoint Presentation</vt:lpstr>
      <vt:lpstr>Independence in a BN</vt:lpstr>
      <vt:lpstr>D-separation: Outline</vt:lpstr>
      <vt:lpstr>D-separation: Outline</vt:lpstr>
      <vt:lpstr>Causal Chains</vt:lpstr>
      <vt:lpstr>Causal Chains</vt:lpstr>
      <vt:lpstr>Causal Chains</vt:lpstr>
      <vt:lpstr>Common Cause</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PowerPoint Presentation</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3428</cp:revision>
  <cp:lastPrinted>2019-10-24T13:18:23Z</cp:lastPrinted>
  <dcterms:created xsi:type="dcterms:W3CDTF">2004-08-27T04:16:05Z</dcterms:created>
  <dcterms:modified xsi:type="dcterms:W3CDTF">2023-11-14T16:15:45Z</dcterms:modified>
</cp:coreProperties>
</file>